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78" r:id="rId4"/>
    <p:sldId id="284" r:id="rId5"/>
    <p:sldId id="287" r:id="rId6"/>
    <p:sldId id="288" r:id="rId7"/>
    <p:sldId id="283" r:id="rId8"/>
    <p:sldId id="289" r:id="rId9"/>
    <p:sldId id="281" r:id="rId10"/>
    <p:sldId id="279" r:id="rId11"/>
    <p:sldId id="280" r:id="rId12"/>
    <p:sldId id="297" r:id="rId13"/>
    <p:sldId id="293" r:id="rId14"/>
    <p:sldId id="299" r:id="rId15"/>
    <p:sldId id="295" r:id="rId16"/>
    <p:sldId id="290" r:id="rId17"/>
    <p:sldId id="296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5B346-3D19-4347-9D1C-2C8AAC17A378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5D2F6E-E652-4B7E-A8F2-41755ED3709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8 (4112)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31-91-29</a:t>
          </a:r>
        </a:p>
        <a:p>
          <a:r>
            <a:rPr lang="ru-RU" sz="1400" b="1" dirty="0" smtClean="0">
              <a:solidFill>
                <a:srgbClr val="4B34F6"/>
              </a:solidFill>
              <a:latin typeface="Times New Roman" pitchFamily="18" charset="0"/>
              <a:cs typeface="Times New Roman" pitchFamily="18" charset="0"/>
            </a:rPr>
            <a:t>понедельник-пятница с 09 до 18 час.</a:t>
          </a:r>
          <a:endParaRPr lang="ru-RU" sz="1400" b="1" dirty="0">
            <a:solidFill>
              <a:srgbClr val="4B34F6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759B8C-AD60-4E11-A48C-C4BA6E732A27}" type="parTrans" cxnId="{817E30CA-F06B-44E1-B2DF-99A125FEDFD4}">
      <dgm:prSet/>
      <dgm:spPr/>
      <dgm:t>
        <a:bodyPr/>
        <a:lstStyle/>
        <a:p>
          <a:endParaRPr lang="ru-RU"/>
        </a:p>
      </dgm:t>
    </dgm:pt>
    <dgm:pt modelId="{42210F6B-1D66-4DC3-AD4C-1C2476FE0C45}" type="sibTrans" cxnId="{817E30CA-F06B-44E1-B2DF-99A125FEDFD4}">
      <dgm:prSet/>
      <dgm:spPr/>
      <dgm:t>
        <a:bodyPr/>
        <a:lstStyle/>
        <a:p>
          <a:endParaRPr lang="ru-RU"/>
        </a:p>
      </dgm:t>
    </dgm:pt>
    <dgm:pt modelId="{B8F06D7E-6511-4C16-9CD4-0F637B50AF3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8 800 100 0001</a:t>
          </a:r>
          <a:endParaRPr lang="ru-RU" sz="1600" b="1" dirty="0">
            <a:solidFill>
              <a:srgbClr val="4B34F6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944F12-745E-4673-A2E4-56467E0DC73C}" type="sibTrans" cxnId="{0A71230E-700A-4413-B93C-A69DB58D5FD5}">
      <dgm:prSet/>
      <dgm:spPr/>
      <dgm:t>
        <a:bodyPr/>
        <a:lstStyle/>
        <a:p>
          <a:endParaRPr lang="ru-RU"/>
        </a:p>
      </dgm:t>
    </dgm:pt>
    <dgm:pt modelId="{6D35A352-C4F0-41FF-8D9A-A226F0559C5C}" type="parTrans" cxnId="{0A71230E-700A-4413-B93C-A69DB58D5FD5}">
      <dgm:prSet/>
      <dgm:spPr/>
      <dgm:t>
        <a:bodyPr/>
        <a:lstStyle/>
        <a:p>
          <a:endParaRPr lang="ru-RU"/>
        </a:p>
      </dgm:t>
    </dgm:pt>
    <dgm:pt modelId="{9F1A7DE4-A28C-4833-A8E4-427F0946049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для страхователей </a:t>
          </a:r>
          <a:r>
            <a:rPr lang="ru-RU" sz="1600" b="1" dirty="0" smtClean="0">
              <a:solidFill>
                <a:srgbClr val="4B34F6"/>
              </a:solidFill>
              <a:latin typeface="Times New Roman" pitchFamily="18" charset="0"/>
              <a:cs typeface="Times New Roman" pitchFamily="18" charset="0"/>
            </a:rPr>
            <a:t>(работодателей)</a:t>
          </a:r>
          <a:endParaRPr lang="ru-RU" sz="1600" b="1" dirty="0">
            <a:solidFill>
              <a:srgbClr val="4B34F6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574EAE-D224-4D79-A3F6-A8784440979B}" type="sibTrans" cxnId="{4E008D61-1D0D-461E-AF5C-BB115CE9C6E5}">
      <dgm:prSet/>
      <dgm:spPr/>
      <dgm:t>
        <a:bodyPr/>
        <a:lstStyle/>
        <a:p>
          <a:endParaRPr lang="ru-RU"/>
        </a:p>
      </dgm:t>
    </dgm:pt>
    <dgm:pt modelId="{E8D277BF-F340-4161-AF2B-866D41996611}" type="parTrans" cxnId="{4E008D61-1D0D-461E-AF5C-BB115CE9C6E5}">
      <dgm:prSet/>
      <dgm:spPr/>
      <dgm:t>
        <a:bodyPr/>
        <a:lstStyle/>
        <a:p>
          <a:endParaRPr lang="ru-RU"/>
        </a:p>
      </dgm:t>
    </dgm:pt>
    <dgm:pt modelId="{8CB43CEF-D693-4F63-A931-8E097E624CB8}">
      <dgm:prSet phldrT="[Текст]" custT="1"/>
      <dgm:spPr/>
      <dgm:t>
        <a:bodyPr/>
        <a:lstStyle/>
        <a:p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застрахованных лиц </a:t>
          </a:r>
        </a:p>
        <a:p>
          <a:r>
            <a:rPr lang="ru-RU" sz="1400" b="1" dirty="0" smtClean="0">
              <a:solidFill>
                <a:srgbClr val="4B34F6"/>
              </a:solidFill>
              <a:latin typeface="Times New Roman" pitchFamily="18" charset="0"/>
              <a:cs typeface="Times New Roman" pitchFamily="18" charset="0"/>
            </a:rPr>
            <a:t>(горячая линия для граждан)</a:t>
          </a:r>
          <a:endParaRPr lang="ru-RU" sz="1400" b="1" dirty="0">
            <a:solidFill>
              <a:srgbClr val="4B34F6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3705E2-4035-4FA0-8D49-D15617E99918}" type="sibTrans" cxnId="{FD5BD7F2-A7A3-4225-AD08-A11A4CDBFE0A}">
      <dgm:prSet/>
      <dgm:spPr/>
      <dgm:t>
        <a:bodyPr/>
        <a:lstStyle/>
        <a:p>
          <a:endParaRPr lang="ru-RU"/>
        </a:p>
      </dgm:t>
    </dgm:pt>
    <dgm:pt modelId="{18C3E7F3-372E-4883-872B-C0598A52B628}" type="parTrans" cxnId="{FD5BD7F2-A7A3-4225-AD08-A11A4CDBFE0A}">
      <dgm:prSet/>
      <dgm:spPr/>
      <dgm:t>
        <a:bodyPr/>
        <a:lstStyle/>
        <a:p>
          <a:endParaRPr lang="ru-RU"/>
        </a:p>
      </dgm:t>
    </dgm:pt>
    <dgm:pt modelId="{0D600FFB-DB8B-4BDB-A142-1470757D926D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Консультация по всем услугам, предоставляемым гражданам в социальной сфере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2EE24D4-5C0D-466D-B30D-75DA04F1E36F}" type="parTrans" cxnId="{C207AF0F-CC39-48B7-89AB-9B12C638A623}">
      <dgm:prSet/>
      <dgm:spPr/>
      <dgm:t>
        <a:bodyPr/>
        <a:lstStyle/>
        <a:p>
          <a:endParaRPr lang="ru-RU"/>
        </a:p>
      </dgm:t>
    </dgm:pt>
    <dgm:pt modelId="{C351BA07-946B-4A07-8D37-95928A24224D}" type="sibTrans" cxnId="{C207AF0F-CC39-48B7-89AB-9B12C638A623}">
      <dgm:prSet/>
      <dgm:spPr/>
      <dgm:t>
        <a:bodyPr/>
        <a:lstStyle/>
        <a:p>
          <a:endParaRPr lang="ru-RU"/>
        </a:p>
      </dgm:t>
    </dgm:pt>
    <dgm:pt modelId="{664D7D9A-A783-4D2F-9547-44D71DCD98A2}">
      <dgm:prSet phldrT="[Текст]" custT="1"/>
      <dgm:spPr/>
      <dgm:t>
        <a:bodyPr/>
        <a:lstStyle/>
        <a:p>
          <a:pPr algn="l"/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по отчетности ЕФС-1; по вопросам установления страхового тарифа, скидок и надбавок, подтверждения ОВЭД; по регистрации страхователей; по вопросам сверки расчетов по страховым взносам, задолженности, взыскания финансовых санкций;</a:t>
          </a:r>
          <a:endParaRPr lang="ru-RU" sz="12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прямым выплатам, больничным  листам, другим пособиям социального страхования;</a:t>
          </a:r>
        </a:p>
        <a:p>
          <a:pPr algn="l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по вопросам финансового обеспечения предупредительных мер, страхования профессиональных рисков</a:t>
          </a:r>
        </a:p>
        <a:p>
          <a:pPr algn="ctr"/>
          <a:endParaRPr lang="ru-RU" sz="1600" dirty="0" smtClean="0">
            <a:latin typeface="Times New Roman" pitchFamily="18" charset="0"/>
            <a:cs typeface="Times New Roman" pitchFamily="18" charset="0"/>
          </a:endParaRPr>
        </a:p>
      </dgm:t>
    </dgm:pt>
    <dgm:pt modelId="{F6C43207-A232-4AB2-9302-18C14B5B6FB8}" type="parTrans" cxnId="{995629DB-4F87-4FB7-A353-865869E6F793}">
      <dgm:prSet/>
      <dgm:spPr/>
      <dgm:t>
        <a:bodyPr/>
        <a:lstStyle/>
        <a:p>
          <a:endParaRPr lang="ru-RU"/>
        </a:p>
      </dgm:t>
    </dgm:pt>
    <dgm:pt modelId="{A1B1ABFC-0C23-4BE4-AFA0-A777A56ADCDA}" type="sibTrans" cxnId="{995629DB-4F87-4FB7-A353-865869E6F793}">
      <dgm:prSet/>
      <dgm:spPr/>
      <dgm:t>
        <a:bodyPr/>
        <a:lstStyle/>
        <a:p>
          <a:endParaRPr lang="ru-RU"/>
        </a:p>
      </dgm:t>
    </dgm:pt>
    <dgm:pt modelId="{063BDB86-D1C6-4C5E-9A5B-359CDF7E9E67}" type="pres">
      <dgm:prSet presAssocID="{E505B346-3D19-4347-9D1C-2C8AAC17A37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D21366-3184-46AB-9970-918342F8C2E9}" type="pres">
      <dgm:prSet presAssocID="{9F1A7DE4-A28C-4833-A8E4-427F09460496}" presName="compNode" presStyleCnt="0"/>
      <dgm:spPr/>
      <dgm:t>
        <a:bodyPr/>
        <a:lstStyle/>
        <a:p>
          <a:endParaRPr lang="ru-RU"/>
        </a:p>
      </dgm:t>
    </dgm:pt>
    <dgm:pt modelId="{09EAFC6D-7BFC-462F-B5AB-A82D94617AEF}" type="pres">
      <dgm:prSet presAssocID="{9F1A7DE4-A28C-4833-A8E4-427F09460496}" presName="aNode" presStyleLbl="bgShp" presStyleIdx="0" presStyleCnt="2" custScaleX="108105" custLinFactNeighborX="-328" custLinFactNeighborY="2223"/>
      <dgm:spPr/>
      <dgm:t>
        <a:bodyPr/>
        <a:lstStyle/>
        <a:p>
          <a:endParaRPr lang="ru-RU"/>
        </a:p>
      </dgm:t>
    </dgm:pt>
    <dgm:pt modelId="{F0C9A967-49D1-4D71-AFF8-6DB7FD521F5F}" type="pres">
      <dgm:prSet presAssocID="{9F1A7DE4-A28C-4833-A8E4-427F09460496}" presName="textNode" presStyleLbl="bgShp" presStyleIdx="0" presStyleCnt="2"/>
      <dgm:spPr/>
      <dgm:t>
        <a:bodyPr/>
        <a:lstStyle/>
        <a:p>
          <a:endParaRPr lang="ru-RU"/>
        </a:p>
      </dgm:t>
    </dgm:pt>
    <dgm:pt modelId="{9E98B37C-3FA2-4239-9446-C66B15974625}" type="pres">
      <dgm:prSet presAssocID="{9F1A7DE4-A28C-4833-A8E4-427F09460496}" presName="compChildNode" presStyleCnt="0"/>
      <dgm:spPr/>
      <dgm:t>
        <a:bodyPr/>
        <a:lstStyle/>
        <a:p>
          <a:endParaRPr lang="ru-RU"/>
        </a:p>
      </dgm:t>
    </dgm:pt>
    <dgm:pt modelId="{7171A5AF-8FF3-44A6-B4A2-DFD463957C47}" type="pres">
      <dgm:prSet presAssocID="{9F1A7DE4-A28C-4833-A8E4-427F09460496}" presName="theInnerList" presStyleCnt="0"/>
      <dgm:spPr/>
      <dgm:t>
        <a:bodyPr/>
        <a:lstStyle/>
        <a:p>
          <a:endParaRPr lang="ru-RU"/>
        </a:p>
      </dgm:t>
    </dgm:pt>
    <dgm:pt modelId="{C6CE8A04-7779-4162-9936-13CDF75650DD}" type="pres">
      <dgm:prSet presAssocID="{F65D2F6E-E652-4B7E-A8F2-41755ED3709B}" presName="childNode" presStyleLbl="node1" presStyleIdx="0" presStyleCnt="4" custScaleY="58444" custLinFactNeighborX="-1230" custLinFactNeighborY="-59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3096C-F7B3-4FE8-844F-CF43A3646BE1}" type="pres">
      <dgm:prSet presAssocID="{F65D2F6E-E652-4B7E-A8F2-41755ED3709B}" presName="aSpace2" presStyleCnt="0"/>
      <dgm:spPr/>
      <dgm:t>
        <a:bodyPr/>
        <a:lstStyle/>
        <a:p>
          <a:endParaRPr lang="ru-RU"/>
        </a:p>
      </dgm:t>
    </dgm:pt>
    <dgm:pt modelId="{55846E1E-6064-40E4-B61C-EB3FD95C20E5}" type="pres">
      <dgm:prSet presAssocID="{664D7D9A-A783-4D2F-9547-44D71DCD98A2}" presName="childNode" presStyleLbl="node1" presStyleIdx="1" presStyleCnt="4" custScaleX="106709" custScaleY="160202" custLinFactNeighborX="10" custLinFactNeighborY="-74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85BC2-9384-464F-BD9F-1E75ADE597B9}" type="pres">
      <dgm:prSet presAssocID="{9F1A7DE4-A28C-4833-A8E4-427F09460496}" presName="aSpace" presStyleCnt="0"/>
      <dgm:spPr/>
      <dgm:t>
        <a:bodyPr/>
        <a:lstStyle/>
        <a:p>
          <a:endParaRPr lang="ru-RU"/>
        </a:p>
      </dgm:t>
    </dgm:pt>
    <dgm:pt modelId="{228E9E50-C777-44A3-93FD-879A4F28CECD}" type="pres">
      <dgm:prSet presAssocID="{8CB43CEF-D693-4F63-A931-8E097E624CB8}" presName="compNode" presStyleCnt="0"/>
      <dgm:spPr/>
      <dgm:t>
        <a:bodyPr/>
        <a:lstStyle/>
        <a:p>
          <a:endParaRPr lang="ru-RU"/>
        </a:p>
      </dgm:t>
    </dgm:pt>
    <dgm:pt modelId="{6A113D56-436D-4E8C-904C-C10BA6DAA2AF}" type="pres">
      <dgm:prSet presAssocID="{8CB43CEF-D693-4F63-A931-8E097E624CB8}" presName="aNode" presStyleLbl="bgShp" presStyleIdx="1" presStyleCnt="2" custScaleX="79676" custScaleY="46528" custLinFactNeighborX="-2257" custLinFactNeighborY="-18508"/>
      <dgm:spPr/>
      <dgm:t>
        <a:bodyPr/>
        <a:lstStyle/>
        <a:p>
          <a:endParaRPr lang="ru-RU"/>
        </a:p>
      </dgm:t>
    </dgm:pt>
    <dgm:pt modelId="{2380B029-7B7B-4BAF-B5E9-08A80DA16A5B}" type="pres">
      <dgm:prSet presAssocID="{8CB43CEF-D693-4F63-A931-8E097E624CB8}" presName="textNode" presStyleLbl="bgShp" presStyleIdx="1" presStyleCnt="2"/>
      <dgm:spPr/>
      <dgm:t>
        <a:bodyPr/>
        <a:lstStyle/>
        <a:p>
          <a:endParaRPr lang="ru-RU"/>
        </a:p>
      </dgm:t>
    </dgm:pt>
    <dgm:pt modelId="{E2CA4E1E-4ED2-4B40-B6EF-061BD00234BE}" type="pres">
      <dgm:prSet presAssocID="{8CB43CEF-D693-4F63-A931-8E097E624CB8}" presName="compChildNode" presStyleCnt="0"/>
      <dgm:spPr/>
      <dgm:t>
        <a:bodyPr/>
        <a:lstStyle/>
        <a:p>
          <a:endParaRPr lang="ru-RU"/>
        </a:p>
      </dgm:t>
    </dgm:pt>
    <dgm:pt modelId="{12C61D18-572F-41D4-AEB8-82909E259DC2}" type="pres">
      <dgm:prSet presAssocID="{8CB43CEF-D693-4F63-A931-8E097E624CB8}" presName="theInnerList" presStyleCnt="0"/>
      <dgm:spPr/>
      <dgm:t>
        <a:bodyPr/>
        <a:lstStyle/>
        <a:p>
          <a:endParaRPr lang="ru-RU"/>
        </a:p>
      </dgm:t>
    </dgm:pt>
    <dgm:pt modelId="{EBBECEF8-9A3F-4046-837F-47D3A526DCAD}" type="pres">
      <dgm:prSet presAssocID="{B8F06D7E-6511-4C16-9CD4-0F637B50AF3D}" presName="childNode" presStyleLbl="node1" presStyleIdx="2" presStyleCnt="4" custScaleX="81457" custScaleY="24496" custLinFactY="-18289" custLinFactNeighborX="-501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17541-D6BE-409D-8F45-488A90580767}" type="pres">
      <dgm:prSet presAssocID="{B8F06D7E-6511-4C16-9CD4-0F637B50AF3D}" presName="aSpace2" presStyleCnt="0"/>
      <dgm:spPr/>
      <dgm:t>
        <a:bodyPr/>
        <a:lstStyle/>
        <a:p>
          <a:endParaRPr lang="ru-RU"/>
        </a:p>
      </dgm:t>
    </dgm:pt>
    <dgm:pt modelId="{9FA912A4-25AB-4569-8155-5DF112D81721}" type="pres">
      <dgm:prSet presAssocID="{0D600FFB-DB8B-4BDB-A142-1470757D926D}" presName="childNode" presStyleLbl="node1" presStyleIdx="3" presStyleCnt="4" custScaleX="87813" custScaleY="19983" custLinFactY="-29452" custLinFactNeighborX="-20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BD7F2-A7A3-4225-AD08-A11A4CDBFE0A}" srcId="{E505B346-3D19-4347-9D1C-2C8AAC17A378}" destId="{8CB43CEF-D693-4F63-A931-8E097E624CB8}" srcOrd="1" destOrd="0" parTransId="{18C3E7F3-372E-4883-872B-C0598A52B628}" sibTransId="{823705E2-4035-4FA0-8D49-D15617E99918}"/>
    <dgm:cxn modelId="{35500245-DEAD-4CE5-A212-B3A87438CAF5}" type="presOf" srcId="{9F1A7DE4-A28C-4833-A8E4-427F09460496}" destId="{F0C9A967-49D1-4D71-AFF8-6DB7FD521F5F}" srcOrd="1" destOrd="0" presId="urn:microsoft.com/office/officeart/2005/8/layout/lProcess2"/>
    <dgm:cxn modelId="{16D44C2C-6F5E-4C94-85AD-0C27CA3B315A}" type="presOf" srcId="{664D7D9A-A783-4D2F-9547-44D71DCD98A2}" destId="{55846E1E-6064-40E4-B61C-EB3FD95C20E5}" srcOrd="0" destOrd="0" presId="urn:microsoft.com/office/officeart/2005/8/layout/lProcess2"/>
    <dgm:cxn modelId="{0596F596-325F-404E-AF99-BB04449879D5}" type="presOf" srcId="{9F1A7DE4-A28C-4833-A8E4-427F09460496}" destId="{09EAFC6D-7BFC-462F-B5AB-A82D94617AEF}" srcOrd="0" destOrd="0" presId="urn:microsoft.com/office/officeart/2005/8/layout/lProcess2"/>
    <dgm:cxn modelId="{817E30CA-F06B-44E1-B2DF-99A125FEDFD4}" srcId="{9F1A7DE4-A28C-4833-A8E4-427F09460496}" destId="{F65D2F6E-E652-4B7E-A8F2-41755ED3709B}" srcOrd="0" destOrd="0" parTransId="{16759B8C-AD60-4E11-A48C-C4BA6E732A27}" sibTransId="{42210F6B-1D66-4DC3-AD4C-1C2476FE0C45}"/>
    <dgm:cxn modelId="{8BF7927B-1F9B-4430-880B-D065D0EB0E00}" type="presOf" srcId="{8CB43CEF-D693-4F63-A931-8E097E624CB8}" destId="{2380B029-7B7B-4BAF-B5E9-08A80DA16A5B}" srcOrd="1" destOrd="0" presId="urn:microsoft.com/office/officeart/2005/8/layout/lProcess2"/>
    <dgm:cxn modelId="{4E008D61-1D0D-461E-AF5C-BB115CE9C6E5}" srcId="{E505B346-3D19-4347-9D1C-2C8AAC17A378}" destId="{9F1A7DE4-A28C-4833-A8E4-427F09460496}" srcOrd="0" destOrd="0" parTransId="{E8D277BF-F340-4161-AF2B-866D41996611}" sibTransId="{03574EAE-D224-4D79-A3F6-A8784440979B}"/>
    <dgm:cxn modelId="{B5398623-5771-47AE-845C-B393C353353A}" type="presOf" srcId="{8CB43CEF-D693-4F63-A931-8E097E624CB8}" destId="{6A113D56-436D-4E8C-904C-C10BA6DAA2AF}" srcOrd="0" destOrd="0" presId="urn:microsoft.com/office/officeart/2005/8/layout/lProcess2"/>
    <dgm:cxn modelId="{EB0CD4CB-6C4A-4B37-B56E-E2D06E65F942}" type="presOf" srcId="{F65D2F6E-E652-4B7E-A8F2-41755ED3709B}" destId="{C6CE8A04-7779-4162-9936-13CDF75650DD}" srcOrd="0" destOrd="0" presId="urn:microsoft.com/office/officeart/2005/8/layout/lProcess2"/>
    <dgm:cxn modelId="{DFE56AEA-A4CC-4BE4-9056-79318808C2FA}" type="presOf" srcId="{E505B346-3D19-4347-9D1C-2C8AAC17A378}" destId="{063BDB86-D1C6-4C5E-9A5B-359CDF7E9E67}" srcOrd="0" destOrd="0" presId="urn:microsoft.com/office/officeart/2005/8/layout/lProcess2"/>
    <dgm:cxn modelId="{0A71230E-700A-4413-B93C-A69DB58D5FD5}" srcId="{8CB43CEF-D693-4F63-A931-8E097E624CB8}" destId="{B8F06D7E-6511-4C16-9CD4-0F637B50AF3D}" srcOrd="0" destOrd="0" parTransId="{6D35A352-C4F0-41FF-8D9A-A226F0559C5C}" sibTransId="{57944F12-745E-4673-A2E4-56467E0DC73C}"/>
    <dgm:cxn modelId="{995629DB-4F87-4FB7-A353-865869E6F793}" srcId="{9F1A7DE4-A28C-4833-A8E4-427F09460496}" destId="{664D7D9A-A783-4D2F-9547-44D71DCD98A2}" srcOrd="1" destOrd="0" parTransId="{F6C43207-A232-4AB2-9302-18C14B5B6FB8}" sibTransId="{A1B1ABFC-0C23-4BE4-AFA0-A777A56ADCDA}"/>
    <dgm:cxn modelId="{C207AF0F-CC39-48B7-89AB-9B12C638A623}" srcId="{8CB43CEF-D693-4F63-A931-8E097E624CB8}" destId="{0D600FFB-DB8B-4BDB-A142-1470757D926D}" srcOrd="1" destOrd="0" parTransId="{F2EE24D4-5C0D-466D-B30D-75DA04F1E36F}" sibTransId="{C351BA07-946B-4A07-8D37-95928A24224D}"/>
    <dgm:cxn modelId="{52C5D39A-D3AD-481A-B480-D38DE2AA7E82}" type="presOf" srcId="{B8F06D7E-6511-4C16-9CD4-0F637B50AF3D}" destId="{EBBECEF8-9A3F-4046-837F-47D3A526DCAD}" srcOrd="0" destOrd="0" presId="urn:microsoft.com/office/officeart/2005/8/layout/lProcess2"/>
    <dgm:cxn modelId="{C9909729-41D9-45CA-AD0F-19B11B077D05}" type="presOf" srcId="{0D600FFB-DB8B-4BDB-A142-1470757D926D}" destId="{9FA912A4-25AB-4569-8155-5DF112D81721}" srcOrd="0" destOrd="0" presId="urn:microsoft.com/office/officeart/2005/8/layout/lProcess2"/>
    <dgm:cxn modelId="{E67A4B24-D18E-4438-8F03-1E6F2C09256B}" type="presParOf" srcId="{063BDB86-D1C6-4C5E-9A5B-359CDF7E9E67}" destId="{F1D21366-3184-46AB-9970-918342F8C2E9}" srcOrd="0" destOrd="0" presId="urn:microsoft.com/office/officeart/2005/8/layout/lProcess2"/>
    <dgm:cxn modelId="{7065F693-6AD1-4516-8087-9946660BDE70}" type="presParOf" srcId="{F1D21366-3184-46AB-9970-918342F8C2E9}" destId="{09EAFC6D-7BFC-462F-B5AB-A82D94617AEF}" srcOrd="0" destOrd="0" presId="urn:microsoft.com/office/officeart/2005/8/layout/lProcess2"/>
    <dgm:cxn modelId="{378FEAD2-42EB-4B25-B781-F3C79A155E60}" type="presParOf" srcId="{F1D21366-3184-46AB-9970-918342F8C2E9}" destId="{F0C9A967-49D1-4D71-AFF8-6DB7FD521F5F}" srcOrd="1" destOrd="0" presId="urn:microsoft.com/office/officeart/2005/8/layout/lProcess2"/>
    <dgm:cxn modelId="{85B085A8-1366-48EF-8917-11FF8865A907}" type="presParOf" srcId="{F1D21366-3184-46AB-9970-918342F8C2E9}" destId="{9E98B37C-3FA2-4239-9446-C66B15974625}" srcOrd="2" destOrd="0" presId="urn:microsoft.com/office/officeart/2005/8/layout/lProcess2"/>
    <dgm:cxn modelId="{BDEAA07B-0948-48A4-B6C5-F50D3CE07FE4}" type="presParOf" srcId="{9E98B37C-3FA2-4239-9446-C66B15974625}" destId="{7171A5AF-8FF3-44A6-B4A2-DFD463957C47}" srcOrd="0" destOrd="0" presId="urn:microsoft.com/office/officeart/2005/8/layout/lProcess2"/>
    <dgm:cxn modelId="{93E13DCE-BDCA-42A0-8026-87CC0E133AD1}" type="presParOf" srcId="{7171A5AF-8FF3-44A6-B4A2-DFD463957C47}" destId="{C6CE8A04-7779-4162-9936-13CDF75650DD}" srcOrd="0" destOrd="0" presId="urn:microsoft.com/office/officeart/2005/8/layout/lProcess2"/>
    <dgm:cxn modelId="{F6DAE67A-F7EC-4225-8496-F95019CF22FC}" type="presParOf" srcId="{7171A5AF-8FF3-44A6-B4A2-DFD463957C47}" destId="{AFB3096C-F7B3-4FE8-844F-CF43A3646BE1}" srcOrd="1" destOrd="0" presId="urn:microsoft.com/office/officeart/2005/8/layout/lProcess2"/>
    <dgm:cxn modelId="{98838030-A2A6-4FA7-9075-2BDA9321B0ED}" type="presParOf" srcId="{7171A5AF-8FF3-44A6-B4A2-DFD463957C47}" destId="{55846E1E-6064-40E4-B61C-EB3FD95C20E5}" srcOrd="2" destOrd="0" presId="urn:microsoft.com/office/officeart/2005/8/layout/lProcess2"/>
    <dgm:cxn modelId="{440C2B43-CEC3-4B60-85BC-3AF57353E36F}" type="presParOf" srcId="{063BDB86-D1C6-4C5E-9A5B-359CDF7E9E67}" destId="{56685BC2-9384-464F-BD9F-1E75ADE597B9}" srcOrd="1" destOrd="0" presId="urn:microsoft.com/office/officeart/2005/8/layout/lProcess2"/>
    <dgm:cxn modelId="{636C20ED-1EE6-4E02-B06C-65155DCE7363}" type="presParOf" srcId="{063BDB86-D1C6-4C5E-9A5B-359CDF7E9E67}" destId="{228E9E50-C777-44A3-93FD-879A4F28CECD}" srcOrd="2" destOrd="0" presId="urn:microsoft.com/office/officeart/2005/8/layout/lProcess2"/>
    <dgm:cxn modelId="{E922090B-0F3B-4C5C-A9CB-6F7A936217A1}" type="presParOf" srcId="{228E9E50-C777-44A3-93FD-879A4F28CECD}" destId="{6A113D56-436D-4E8C-904C-C10BA6DAA2AF}" srcOrd="0" destOrd="0" presId="urn:microsoft.com/office/officeart/2005/8/layout/lProcess2"/>
    <dgm:cxn modelId="{06E56822-F551-4C3B-B9AE-D6F11AC4E071}" type="presParOf" srcId="{228E9E50-C777-44A3-93FD-879A4F28CECD}" destId="{2380B029-7B7B-4BAF-B5E9-08A80DA16A5B}" srcOrd="1" destOrd="0" presId="urn:microsoft.com/office/officeart/2005/8/layout/lProcess2"/>
    <dgm:cxn modelId="{A14F2146-007D-4914-A78E-C9627278AC7C}" type="presParOf" srcId="{228E9E50-C777-44A3-93FD-879A4F28CECD}" destId="{E2CA4E1E-4ED2-4B40-B6EF-061BD00234BE}" srcOrd="2" destOrd="0" presId="urn:microsoft.com/office/officeart/2005/8/layout/lProcess2"/>
    <dgm:cxn modelId="{F5239244-C7C7-4C04-ACD9-DD04EE5D9240}" type="presParOf" srcId="{E2CA4E1E-4ED2-4B40-B6EF-061BD00234BE}" destId="{12C61D18-572F-41D4-AEB8-82909E259DC2}" srcOrd="0" destOrd="0" presId="urn:microsoft.com/office/officeart/2005/8/layout/lProcess2"/>
    <dgm:cxn modelId="{1CB9197A-096B-4336-ACAF-1E6ED5628F19}" type="presParOf" srcId="{12C61D18-572F-41D4-AEB8-82909E259DC2}" destId="{EBBECEF8-9A3F-4046-837F-47D3A526DCAD}" srcOrd="0" destOrd="0" presId="urn:microsoft.com/office/officeart/2005/8/layout/lProcess2"/>
    <dgm:cxn modelId="{0C2FAD58-5CDA-4A36-8D13-1835B7F7EF3E}" type="presParOf" srcId="{12C61D18-572F-41D4-AEB8-82909E259DC2}" destId="{C9617541-D6BE-409D-8F45-488A90580767}" srcOrd="1" destOrd="0" presId="urn:microsoft.com/office/officeart/2005/8/layout/lProcess2"/>
    <dgm:cxn modelId="{83933B4D-B683-4E84-A5CB-5605805D0C32}" type="presParOf" srcId="{12C61D18-572F-41D4-AEB8-82909E259DC2}" destId="{9FA912A4-25AB-4569-8155-5DF112D8172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AFC6D-7BFC-462F-B5AB-A82D94617AEF}">
      <dsp:nvSpPr>
        <dsp:cNvPr id="0" name=""/>
        <dsp:cNvSpPr/>
      </dsp:nvSpPr>
      <dsp:spPr>
        <a:xfrm>
          <a:off x="0" y="0"/>
          <a:ext cx="5808668" cy="46291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для страхователей </a:t>
          </a:r>
          <a:r>
            <a:rPr lang="ru-RU" sz="1600" b="1" kern="1200" dirty="0" smtClean="0">
              <a:solidFill>
                <a:srgbClr val="4B34F6"/>
              </a:solidFill>
              <a:latin typeface="Times New Roman" pitchFamily="18" charset="0"/>
              <a:cs typeface="Times New Roman" pitchFamily="18" charset="0"/>
            </a:rPr>
            <a:t>(работодателей)</a:t>
          </a:r>
          <a:endParaRPr lang="ru-RU" sz="1600" b="1" kern="1200" dirty="0">
            <a:solidFill>
              <a:srgbClr val="4B34F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5808668" cy="1388754"/>
      </dsp:txXfrm>
    </dsp:sp>
    <dsp:sp modelId="{C6CE8A04-7779-4162-9936-13CDF75650DD}">
      <dsp:nvSpPr>
        <dsp:cNvPr id="0" name=""/>
        <dsp:cNvSpPr/>
      </dsp:nvSpPr>
      <dsp:spPr>
        <a:xfrm>
          <a:off x="705923" y="1270274"/>
          <a:ext cx="4298538" cy="7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8 (4112)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31-91-29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4B34F6"/>
              </a:solidFill>
              <a:latin typeface="Times New Roman" pitchFamily="18" charset="0"/>
              <a:cs typeface="Times New Roman" pitchFamily="18" charset="0"/>
            </a:rPr>
            <a:t>понедельник-пятница с 09 до 18 час.</a:t>
          </a:r>
          <a:endParaRPr lang="ru-RU" sz="1400" b="1" kern="1200" dirty="0">
            <a:solidFill>
              <a:srgbClr val="4B34F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7929" y="1292280"/>
        <a:ext cx="4254526" cy="707326"/>
      </dsp:txXfrm>
    </dsp:sp>
    <dsp:sp modelId="{55846E1E-6064-40E4-B61C-EB3FD95C20E5}">
      <dsp:nvSpPr>
        <dsp:cNvPr id="0" name=""/>
        <dsp:cNvSpPr/>
      </dsp:nvSpPr>
      <dsp:spPr>
        <a:xfrm>
          <a:off x="615030" y="2190657"/>
          <a:ext cx="4586927" cy="2059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по отчетности ЕФС-1; по вопросам установления страхового тарифа, скидок и надбавок, подтверждения ОВЭД; по регистрации страхователей; по вопросам сверки расчетов по страховым взносам, задолженности, взыскания финансовых санкций;</a:t>
          </a:r>
          <a:endParaRPr lang="ru-RU" sz="12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прямым выплатам, больничным  листам, другим пособиям социального страхования;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по вопросам финансового обеспечения предупредительных мер, страхования профессиональных рисков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675351" y="2250978"/>
        <a:ext cx="4466285" cy="1938866"/>
      </dsp:txXfrm>
    </dsp:sp>
    <dsp:sp modelId="{6A113D56-436D-4E8C-904C-C10BA6DAA2AF}">
      <dsp:nvSpPr>
        <dsp:cNvPr id="0" name=""/>
        <dsp:cNvSpPr/>
      </dsp:nvSpPr>
      <dsp:spPr>
        <a:xfrm>
          <a:off x="6094114" y="179712"/>
          <a:ext cx="4281129" cy="21538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застрахованных лиц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4B34F6"/>
              </a:solidFill>
              <a:latin typeface="Times New Roman" pitchFamily="18" charset="0"/>
              <a:cs typeface="Times New Roman" pitchFamily="18" charset="0"/>
            </a:rPr>
            <a:t>(горячая линия для граждан)</a:t>
          </a:r>
          <a:endParaRPr lang="ru-RU" sz="1400" b="1" kern="1200" dirty="0">
            <a:solidFill>
              <a:srgbClr val="4B34F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94114" y="179712"/>
        <a:ext cx="4281129" cy="646159"/>
      </dsp:txXfrm>
    </dsp:sp>
    <dsp:sp modelId="{EBBECEF8-9A3F-4046-837F-47D3A526DCAD}">
      <dsp:nvSpPr>
        <dsp:cNvPr id="0" name=""/>
        <dsp:cNvSpPr/>
      </dsp:nvSpPr>
      <dsp:spPr>
        <a:xfrm>
          <a:off x="6389521" y="778195"/>
          <a:ext cx="3501460" cy="737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8 800 100 0001</a:t>
          </a:r>
          <a:endParaRPr lang="ru-RU" sz="1600" b="1" kern="1200" dirty="0">
            <a:solidFill>
              <a:srgbClr val="4B34F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11109" y="799783"/>
        <a:ext cx="3458284" cy="693900"/>
      </dsp:txXfrm>
    </dsp:sp>
    <dsp:sp modelId="{9FA912A4-25AB-4569-8155-5DF112D81721}">
      <dsp:nvSpPr>
        <dsp:cNvPr id="0" name=""/>
        <dsp:cNvSpPr/>
      </dsp:nvSpPr>
      <dsp:spPr>
        <a:xfrm>
          <a:off x="6378946" y="1642298"/>
          <a:ext cx="3774675" cy="601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Консультация по всем услугам, предоставляемым гражданам в социальной сфере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96557" y="1659909"/>
        <a:ext cx="3739453" cy="56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5A731-45D4-4DFD-B544-630CDCE5C833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4E97E-6ECA-4237-A065-98D90D09F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07E58-767A-4C0B-A1F2-0EC83F8994A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8FB-5BD5-4F0C-9B88-4A556108202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B0BA-40E3-4E4D-AB4A-27F69D349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9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8FB-5BD5-4F0C-9B88-4A556108202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B0BA-40E3-4E4D-AB4A-27F69D349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8FB-5BD5-4F0C-9B88-4A556108202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B0BA-40E3-4E4D-AB4A-27F69D349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3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8FB-5BD5-4F0C-9B88-4A556108202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B0BA-40E3-4E4D-AB4A-27F69D349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9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8FB-5BD5-4F0C-9B88-4A556108202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B0BA-40E3-4E4D-AB4A-27F69D349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8FB-5BD5-4F0C-9B88-4A556108202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B0BA-40E3-4E4D-AB4A-27F69D349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9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8FB-5BD5-4F0C-9B88-4A556108202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B0BA-40E3-4E4D-AB4A-27F69D349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2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8FB-5BD5-4F0C-9B88-4A556108202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B0BA-40E3-4E4D-AB4A-27F69D349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1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8FB-5BD5-4F0C-9B88-4A556108202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B0BA-40E3-4E4D-AB4A-27F69D349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1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8FB-5BD5-4F0C-9B88-4A556108202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B0BA-40E3-4E4D-AB4A-27F69D349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7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68FB-5BD5-4F0C-9B88-4A556108202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B0BA-40E3-4E4D-AB4A-27F69D349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9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268FB-5BD5-4F0C-9B88-4A556108202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7B0BA-40E3-4E4D-AB4A-27F69D349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09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k.sfr.gov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strahovatelis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70FF60C-7341-964B-8440-4C1F2C70E6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05"/>
          <a:stretch/>
        </p:blipFill>
        <p:spPr>
          <a:xfrm>
            <a:off x="0" y="2175337"/>
            <a:ext cx="12192000" cy="470059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04801" y="1276865"/>
            <a:ext cx="11541210" cy="1603925"/>
          </a:xfrm>
          <a:prstGeom prst="rect">
            <a:avLst/>
          </a:prstGeom>
          <a:noFill/>
        </p:spPr>
        <p:txBody>
          <a:bodyPr vert="horz" wrap="square" lIns="0" tIns="61873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«Единая форма отчетности в СФР ЕФС-1.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по подтверждению ОВЭД с 01.01.2026»</a:t>
            </a:r>
          </a:p>
          <a:p>
            <a:pPr marL="10668" marR="4267" algn="ctr">
              <a:spcBef>
                <a:spcPts val="487"/>
              </a:spcBef>
              <a:tabLst>
                <a:tab pos="895556" algn="l"/>
                <a:tab pos="2458379" algn="l"/>
                <a:tab pos="2605594" algn="l"/>
                <a:tab pos="3744374" algn="l"/>
              </a:tabLst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30" y="3467917"/>
            <a:ext cx="3716311" cy="2649370"/>
          </a:xfrm>
          <a:prstGeom prst="rect">
            <a:avLst/>
          </a:prstGeom>
        </p:spPr>
      </p:pic>
      <p:sp>
        <p:nvSpPr>
          <p:cNvPr id="5" name="object 25"/>
          <p:cNvSpPr txBox="1"/>
          <p:nvPr/>
        </p:nvSpPr>
        <p:spPr>
          <a:xfrm>
            <a:off x="1079157" y="5123935"/>
            <a:ext cx="7817708" cy="2104062"/>
          </a:xfrm>
          <a:prstGeom prst="rect">
            <a:avLst/>
          </a:prstGeom>
        </p:spPr>
        <p:txBody>
          <a:bodyPr vert="horz" wrap="square" lIns="0" tIns="61873" rIns="0" bIns="0" rtlCol="0">
            <a:spAutoFit/>
          </a:bodyPr>
          <a:lstStyle/>
          <a:p>
            <a:pPr marL="10668" marR="4267">
              <a:spcBef>
                <a:spcPts val="487"/>
              </a:spcBef>
              <a:tabLst>
                <a:tab pos="895556" algn="l"/>
                <a:tab pos="2458379" algn="l"/>
                <a:tab pos="2605594" algn="l"/>
                <a:tab pos="3744374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Устинова А.Ф.</a:t>
            </a:r>
          </a:p>
          <a:p>
            <a:pPr marL="10668" marR="4267">
              <a:spcBef>
                <a:spcPts val="487"/>
              </a:spcBef>
              <a:tabLst>
                <a:tab pos="895556" algn="l"/>
                <a:tab pos="2458379" algn="l"/>
                <a:tab pos="2605594" algn="l"/>
                <a:tab pos="3744374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специалист-эксперт </a:t>
            </a:r>
          </a:p>
          <a:p>
            <a:pPr marL="10668" marR="4267">
              <a:spcBef>
                <a:spcPts val="487"/>
              </a:spcBef>
              <a:tabLst>
                <a:tab pos="895556" algn="l"/>
                <a:tab pos="2458379" algn="l"/>
                <a:tab pos="2605594" algn="l"/>
                <a:tab pos="3744374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Отдела персонифицированного учета и </a:t>
            </a:r>
          </a:p>
          <a:p>
            <a:pPr marL="10668" marR="4267">
              <a:spcBef>
                <a:spcPts val="487"/>
              </a:spcBef>
              <a:tabLst>
                <a:tab pos="895556" algn="l"/>
                <a:tab pos="2458379" algn="l"/>
                <a:tab pos="2605594" algn="l"/>
                <a:tab pos="3744374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администрирования страховых взносов №1</a:t>
            </a:r>
          </a:p>
          <a:p>
            <a:pPr marL="10668" marR="4267" algn="ctr">
              <a:spcBef>
                <a:spcPts val="487"/>
              </a:spcBef>
              <a:tabLst>
                <a:tab pos="895556" algn="l"/>
                <a:tab pos="2458379" algn="l"/>
                <a:tab pos="2605594" algn="l"/>
                <a:tab pos="3744374" algn="l"/>
              </a:tabLst>
            </a:pP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27416" y="365125"/>
            <a:ext cx="10623478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 в ФИО или СНИЛС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6585" y="1516201"/>
            <a:ext cx="9837737" cy="396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0" y="0"/>
            <a:ext cx="773681" cy="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58000" y="4805083"/>
            <a:ext cx="1057835" cy="152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77200" y="4787153"/>
            <a:ext cx="2259106" cy="161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484095"/>
            <a:ext cx="9144000" cy="3944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Корректировка ранее представленных сведений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4571999"/>
            <a:ext cx="9144000" cy="2070847"/>
          </a:xfrm>
        </p:spPr>
        <p:txBody>
          <a:bodyPr/>
          <a:lstStyle/>
          <a:p>
            <a:pPr lvl="0"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Каждому кадровому мероприятию присваивается уникальный идентификационный номер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UUID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в ОБЯЗАТЕЛЬНОМ порядке должен быть указан в отменяющей форме.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Регистрационный номер,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UUID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РКС и Совместительство должны СООТВЕТСТВОВАТЬ РАНЕЕ ПРЕДОСТАВЛЕННОМУ кадровому мероприятию, подлежащему отмене .</a:t>
            </a:r>
          </a:p>
          <a:p>
            <a:endParaRPr lang="ru-RU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9483" y="980926"/>
            <a:ext cx="8319090" cy="156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3812" y="2700073"/>
            <a:ext cx="5749974" cy="177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0" y="0"/>
            <a:ext cx="773681" cy="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64823" y="1873624"/>
            <a:ext cx="1084729" cy="161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15953" y="1873624"/>
            <a:ext cx="896470" cy="143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2"/>
          <p:cNvSpPr txBox="1">
            <a:spLocks/>
          </p:cNvSpPr>
          <p:nvPr/>
        </p:nvSpPr>
        <p:spPr>
          <a:xfrm>
            <a:off x="857250" y="83957"/>
            <a:ext cx="10820400" cy="46043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Последствия предоставления недостоверных сведений</a:t>
            </a:r>
            <a:endParaRPr lang="ru-RU" sz="2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0" y="168216"/>
            <a:ext cx="594514" cy="619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7225" y="1011210"/>
            <a:ext cx="10919477" cy="4971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Страхователем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представлены КМ </a:t>
            </a: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или Увольнение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начало/окончание договора ГПХ, либо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 предоставлены не </a:t>
            </a: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корректно: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Пенсионер не может получить индексацию пенсии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Пенсионер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может получить компенсацию проезда к месту отдыха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Пенсионер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может получить Региональную социальную доплату к пенсии (РСД).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Застрахованное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лицо не может встать на учет в «Центр занятости».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Застрахованное лицо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может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трудоустроиться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назначении выплаты на погребение.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оплате больничных листов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Незаконная индексация пенсии работающему пенсионеру. Взыскание в судебном порядке со страхователя.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Страхователем не представлены в установленный срок, либо представлены недостоверные сведения о страховом стаже в СФР, сведения о начисленных и уплаченных страховых взносах на ОПС в ФНС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пенсионных прав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неверные или отсутствующие сведения о стаже и доходе могут привести к тому, что работник не будет иметь права на назначение пенсии (нехватка страхового стажа - общий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льготный, северный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стаж, ИПК).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4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0" y="0"/>
            <a:ext cx="773681" cy="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2681" y="148281"/>
            <a:ext cx="1056914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ПОВЭД с 2026 года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953" y="1124368"/>
            <a:ext cx="11036595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 2026 года ежегодное подтверждение основного кода ОКВЭД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отменяется.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Социальный фонд России будет определять основной код ОКВЭД по данным ЕГРЮЛ и ЕГРИП по состоянию на 15 апреля для расчета тарифа страховых взносов. В ЕГРЮЛ и ЕГРИП внесут информацию о кодах ОКВЭД с указанием процентной доли доходов. Данные в ФНС будет передавать Росстат из отчёта компаний. Информация о кодах ОКВЭД в ЕГРЮЛ и ЕГРИП будет представлена в двух форматах: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заявительный тип (их передаёт сам страхователь);</a:t>
            </a:r>
          </a:p>
          <a:p>
            <a:pPr algn="just"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отчетный тип (по данным Росстата).</a:t>
            </a:r>
          </a:p>
          <a:p>
            <a:pPr algn="just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 Если у организации есть обособленное подразделение, которому в банках открыт счет и которому начисляют выплаты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физлицам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то подтверждать основной вид деятельности таких подразделений работодатель обязан в СФР. Для этого нужно подать в фонд документы, составленные на основании бухгалтерской отчетности ежегодно не позднее 15 апреля. В отношении обособленных подразделений действующий порядок подтверждения основного вида деятельности не изменится.</a:t>
            </a:r>
          </a:p>
          <a:p>
            <a:pPr marL="342900" indent="-3429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0" y="0"/>
            <a:ext cx="773681" cy="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2681" y="148281"/>
            <a:ext cx="1056914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сроках уплаты страховых взносов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056" y="786809"/>
            <a:ext cx="11036595" cy="5478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Своевременная уплата страховых взносов на обязательное социальное страхование от несчастных случаев и профессиональных заболеваний (далее – страховые взносы) - это гарантия социальной защиты ваших работников.</a:t>
            </a:r>
          </a:p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 Страхователь обязан уплачивать страховые взносы ежемесячно в срок не позднее 15-го числа месяца,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следующего за месяцем, за который начисляются страховые взносы.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пункт 4 статьи 22 Федерального закона 24.07.1998 №125-ФЗ «Об обязательном социальном страховании от несчастных случаев на производстве и профессиональных заболеваний» (далее - Закон №125-ФЗ)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Если указанный срок уплаты приходится на день, признаваемый в соответствии с законодательством Российской Федерации выходным или нерабочим праздничным днем, днем окончания срока считается ближайший следующий за ним рабочий день.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За несвоевременную уплату страховых взносов производится 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начисление пени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за каждый день просрочки исходя из 1/300 ставки рефинансирования Центрального банка Российской Федерации.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37144" y="5265256"/>
          <a:ext cx="7432158" cy="1261872"/>
        </p:xfrm>
        <a:graphic>
          <a:graphicData uri="http://schemas.openxmlformats.org/drawingml/2006/table">
            <a:tbl>
              <a:tblPr/>
              <a:tblGrid>
                <a:gridCol w="7432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6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Для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уточнения наличия задолженности страхователям можно запросить по СЭДО справку о состоянии расчетов по страховым взносам, пеням и штрафам либо в личном кабинете страхователя (</a:t>
                      </a:r>
                      <a:r>
                        <a:rPr lang="en-US" sz="1800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https</a:t>
                      </a:r>
                      <a:r>
                        <a:rPr lang="ru-RU" sz="1800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://</a:t>
                      </a:r>
                      <a:r>
                        <a:rPr lang="en-US" sz="1800" u="sng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lk</a:t>
                      </a:r>
                      <a:r>
                        <a:rPr lang="ru-RU" sz="1800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en-US" sz="1800" u="sng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sfr</a:t>
                      </a:r>
                      <a:r>
                        <a:rPr lang="ru-RU" sz="1800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en-US" sz="1800" u="sng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gov</a:t>
                      </a:r>
                      <a:r>
                        <a:rPr lang="ru-RU" sz="1800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en-US" sz="1800" u="sng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ru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9519" y="0"/>
            <a:ext cx="1056914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внесении изменений в отдельные законодательные акты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465" y="1382233"/>
            <a:ext cx="11036595" cy="4293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Федеральным законом от 20 февраля 2026 г. № 29-ФЗ «О внесении изменений в отдельные законодательные акты Российской Федерации» внесены изменения в следующие законодательные акты Российской Федерации, которые вступают в силу с 1 июля 2026 года, за исключением отдельных положений, которыми предусмотрены иные даты вступления: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 В Федеральный закон от 1 апреля 1996 г. № 27-ФЗ «Об индивидуальном (персонифицированном) учете в системах обязательного пенсионного страхования и обязательного социального страхования».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 В Федеральный закон от 24 июля 1998 г. № 125-ФЗ «Об обязательном социальном страховании от несчастных случаев на производстве и профессиональных заболеваний».</a:t>
            </a:r>
          </a:p>
          <a:p>
            <a:pPr eaLnBrk="0" fontAlgn="base" hangingPunct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3. В Федеральный закон от 15 декабря 2001 г. № 167-ФЗ «Об обязательном пенсионном страховании в Российской Федерации».</a:t>
            </a:r>
          </a:p>
          <a:p>
            <a:pPr eaLnBrk="0" fontAlgn="base" hangingPunct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4. В Федеральный закон от 29 декабря 2006 г. № 255-ФЗ «Об обязательном социальном страховании на случай временной нетрудоспособности и в связи с материнством».</a:t>
            </a:r>
          </a:p>
        </p:txBody>
      </p:sp>
      <p:pic>
        <p:nvPicPr>
          <p:cNvPr id="8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0" y="0"/>
            <a:ext cx="773681" cy="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6738" y="142852"/>
            <a:ext cx="10372798" cy="38779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92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Региональные контакт-центры Отделения СФР по Республике Саха (Якутия)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" y="65650"/>
            <a:ext cx="594514" cy="619001"/>
          </a:xfrm>
          <a:prstGeom prst="rect">
            <a:avLst/>
          </a:prstGeom>
        </p:spPr>
      </p:pic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3A1DEB73-9D1A-41D4-9DE6-AE1794E806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66739" y="857232"/>
          <a:ext cx="10500247" cy="462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B551799-65C6-4C3E-B017-1BB8574EABDB}"/>
              </a:ext>
            </a:extLst>
          </p:cNvPr>
          <p:cNvSpPr txBox="1">
            <a:spLocks/>
          </p:cNvSpPr>
          <p:nvPr/>
        </p:nvSpPr>
        <p:spPr>
          <a:xfrm>
            <a:off x="598971" y="5263116"/>
            <a:ext cx="10972796" cy="1467293"/>
          </a:xfrm>
          <a:prstGeom prst="rect">
            <a:avLst/>
          </a:prstGeom>
          <a:solidFill>
            <a:schemeClr val="accent1">
              <a:tint val="4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4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4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4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4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 обращении в региональный контакт-центр для страхователей необходимо:</a:t>
            </a:r>
            <a:br>
              <a:rPr kumimoji="0" lang="ru-RU" sz="144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0" lang="ru-RU" sz="144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4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представиться, сообщить представителем какого страхователя Вы являетесь;</a:t>
            </a:r>
            <a:br>
              <a:rPr kumimoji="0" lang="ru-RU" sz="14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назвать регистрационный номер страхователя или ИНН;</a:t>
            </a:r>
            <a:br>
              <a:rPr kumimoji="0" lang="ru-RU" sz="14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изложить цель обращения, задать вопрос;</a:t>
            </a:r>
            <a:br>
              <a:rPr kumimoji="0" lang="ru-RU" sz="14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сообщить контактный номер телефона для обратного звонка специалистов (при необходимости).</a:t>
            </a:r>
            <a:br>
              <a:rPr kumimoji="0" lang="ru-RU" sz="14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4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4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741846"/>
            <a:ext cx="11772900" cy="6116154"/>
          </a:xfrm>
        </p:spPr>
        <p:txBody>
          <a:bodyPr>
            <a:normAutofit fontScale="25000" lnSpcReduction="20000"/>
          </a:bodyPr>
          <a:lstStyle/>
          <a:p>
            <a:pPr marL="108586" indent="0" algn="ctr">
              <a:buNone/>
            </a:pP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 </a:t>
            </a:r>
            <a:r>
              <a:rPr lang="ru-RU" sz="5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«СФР для работодателей»</a:t>
            </a:r>
          </a:p>
          <a:p>
            <a:pPr marL="108586" indent="0">
              <a:buNone/>
            </a:pPr>
            <a:r>
              <a:rPr lang="ru-RU" sz="5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 полезная информация для работодателей и специалистов:</a:t>
            </a:r>
          </a:p>
          <a:p>
            <a:pPr marL="451486" indent="-342900"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страховых взносах и тарифах;</a:t>
            </a:r>
          </a:p>
          <a:p>
            <a:pPr marL="451486" indent="-342900"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о предоставлении отчетности;</a:t>
            </a:r>
          </a:p>
          <a:p>
            <a:pPr marL="451486" indent="-342900"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страхователя;</a:t>
            </a:r>
          </a:p>
          <a:p>
            <a:pPr marL="451486" indent="-342900"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субсидиях на господдержку стимулирования найма отдельных категорий граждан и другое.</a:t>
            </a:r>
          </a:p>
          <a:p>
            <a:pPr marL="108586" indent="0" algn="ctr"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ru-RU" sz="5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t.me/strahovatelisfr</a:t>
            </a:r>
            <a:endParaRPr lang="ru-RU" sz="5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6" indent="0">
              <a:buNone/>
            </a:pPr>
            <a:r>
              <a:rPr lang="ru-RU" sz="576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5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https://max.ru/strahovatelisfr</a:t>
            </a:r>
            <a:endParaRPr lang="ru-RU" sz="5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6" indent="0">
              <a:buNone/>
            </a:pP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чат </a:t>
            </a:r>
            <a:r>
              <a:rPr lang="ru-RU" sz="5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«ОСФР по Республике Саха (Якутия) - Чат для страхователей»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онлайн-консультации по вопросам, входящим в компетенцию СФР, в т. ч.: </a:t>
            </a:r>
          </a:p>
          <a:p>
            <a:pPr marL="451486" indent="-342900"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персонифицированному учету, администрированию страховых взносов, </a:t>
            </a:r>
          </a:p>
          <a:p>
            <a:pPr marL="451486" indent="-342900"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пособиям социального страхования работающим, выплачиваемым СФР в связи с нетрудоспособностью и материнством, </a:t>
            </a:r>
          </a:p>
          <a:p>
            <a:pPr marL="451486" indent="-342900">
              <a:buFont typeface="Wingdings" panose="05000000000000000000" pitchFamily="2" charset="2"/>
              <a:buChar char="q"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несчастных случаев на производстве и профессиональных заболеваний.</a:t>
            </a:r>
          </a:p>
          <a:p>
            <a:pPr marL="0" indent="0"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размещения вопросов в чате созданы </a:t>
            </a:r>
            <a:r>
              <a:rPr lang="ru-RU" sz="5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разделы по направлениям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новостная лента;</a:t>
            </a:r>
          </a:p>
          <a:p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по форме ЕФС-1 (раздел 1); </a:t>
            </a:r>
          </a:p>
          <a:p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по форме ЕФС-1 (раздел 2); </a:t>
            </a:r>
          </a:p>
          <a:p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взыскание задолженности по страховым взносам на ОСС от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НСиПЗ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Закону № 125-ФЗ);</a:t>
            </a:r>
          </a:p>
          <a:p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взыскание финансовых санкций по Закону № 27-ФЗ; </a:t>
            </a:r>
          </a:p>
          <a:p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регистрация/снятие с учета страхователей;</a:t>
            </a:r>
          </a:p>
          <a:p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больничные листы, прямые выплаты; </a:t>
            </a:r>
          </a:p>
          <a:p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заблаговременная работа с лицами, уходящими на пенсию и др.</a:t>
            </a:r>
          </a:p>
          <a:p>
            <a:pPr marL="0" indent="0" algn="ctr">
              <a:buNone/>
            </a:pPr>
            <a:r>
              <a:rPr lang="ru-RU" sz="576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en-US" sz="576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https://t.me/osfrsakha_chat</a:t>
            </a:r>
            <a:r>
              <a:rPr lang="ru-RU" sz="576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5160" dirty="0"/>
          </a:p>
          <a:p>
            <a:pPr marL="0" indent="0">
              <a:buNone/>
            </a:pPr>
            <a:endParaRPr lang="en-US" sz="1680" dirty="0"/>
          </a:p>
          <a:p>
            <a:pPr marL="0" indent="0">
              <a:buNone/>
            </a:pPr>
            <a:endParaRPr lang="ru-RU" sz="1680" dirty="0"/>
          </a:p>
          <a:p>
            <a:pPr marL="0" indent="0">
              <a:buNone/>
            </a:pPr>
            <a:endParaRPr lang="ru-RU" sz="1680" dirty="0"/>
          </a:p>
          <a:p>
            <a:pPr marL="0" indent="0">
              <a:buNone/>
            </a:pPr>
            <a:r>
              <a:rPr lang="ru-RU" sz="1680" dirty="0"/>
              <a:t>….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8240" y="107670"/>
            <a:ext cx="9875520" cy="44964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46300" tIns="73150" rIns="146300" bIns="73150" rtlCol="0" anchor="ctr">
            <a:normAutofit fontScale="90000"/>
          </a:bodyPr>
          <a:lstStyle>
            <a:defPPr>
              <a:defRPr lang="ru-RU"/>
            </a:defPPr>
            <a:lvl1pPr marL="0" algn="l" defTabSz="91437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2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страхователями через мессенджеры</a:t>
            </a:r>
            <a:endParaRPr lang="ru-RU" sz="192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45" y="4317858"/>
            <a:ext cx="1309450" cy="1309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41846"/>
            <a:ext cx="1555698" cy="2001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00232" y="741846"/>
            <a:ext cx="1483407" cy="20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70FF60C-7341-964B-8440-4C1F2C70E6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05"/>
          <a:stretch/>
        </p:blipFill>
        <p:spPr>
          <a:xfrm>
            <a:off x="0" y="2157407"/>
            <a:ext cx="12192000" cy="470059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63209" y="2223524"/>
            <a:ext cx="11512717" cy="739586"/>
          </a:xfrm>
          <a:prstGeom prst="rect">
            <a:avLst/>
          </a:prstGeom>
        </p:spPr>
        <p:txBody>
          <a:bodyPr vert="horz" wrap="square" lIns="0" tIns="61873" rIns="0" bIns="0" rtlCol="0">
            <a:spAutoFit/>
          </a:bodyPr>
          <a:lstStyle/>
          <a:p>
            <a:pPr marL="10668" marR="4267" algn="ctr">
              <a:spcBef>
                <a:spcPts val="487"/>
              </a:spcBef>
              <a:tabLst>
                <a:tab pos="895556" algn="l"/>
                <a:tab pos="2458379" algn="l"/>
                <a:tab pos="2605594" algn="l"/>
                <a:tab pos="3744374" algn="l"/>
              </a:tabLst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30" y="3467917"/>
            <a:ext cx="3716311" cy="26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0" y="0"/>
            <a:ext cx="773681" cy="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318697" y="156100"/>
            <a:ext cx="10708546" cy="1450277"/>
          </a:xfrm>
          <a:prstGeom prst="rect">
            <a:avLst/>
          </a:prstGeom>
          <a:noFill/>
        </p:spPr>
        <p:txBody>
          <a:bodyPr vert="horz" lIns="100485" tIns="50243" rIns="100485" bIns="50243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Почему важно представлять в срок достоверные сведения?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886" y="1441622"/>
            <a:ext cx="1136821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Все сведения, представляемые  страхователем в СФР отражаются на индивидуальном лицевом счете (ИЛС) застрахованного лица. </a:t>
            </a: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основании сведений ИЛС производятся: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Назначения страховой и накопительной пенсий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Перерасчет страховой пенсии неработающего пенсионера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Назначение социальных выплат</a:t>
            </a:r>
          </a:p>
          <a:p>
            <a:pPr algn="just">
              <a:buFontTx/>
              <a:buChar char="-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Все отчеты, представляемы в СФР, ФНС должны быть тождественны.</a:t>
            </a:r>
          </a:p>
          <a:p>
            <a:pPr algn="just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Достоверность, своевременность отражения сведений на индивидуальном лицевом счете застрахованного лица  - обязанность, ответственность страхователя.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96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0" y="0"/>
            <a:ext cx="773681" cy="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010032" y="129534"/>
            <a:ext cx="7776519" cy="496797"/>
          </a:xfrm>
          <a:prstGeom prst="rect">
            <a:avLst/>
          </a:prstGeom>
          <a:noFill/>
        </p:spPr>
        <p:txBody>
          <a:bodyPr vert="horz" lIns="100485" tIns="50243" rIns="100485" bIns="50243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Сроки представления сведений формы ЕФС-1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3678" y="660966"/>
            <a:ext cx="1109704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1. Сведения о трудовой (иной) деятельности, страховом стаже, заработной плате и дополнительных страховых взносах на накопительную пенсию.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3678" y="1252890"/>
            <a:ext cx="1109704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1.1. Сведения о трудовой (иной) деятельности.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3678" y="1636135"/>
            <a:ext cx="3971315" cy="7386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Прием, увольнение, начало или окончание договора ГПХ.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36041" y="1648158"/>
            <a:ext cx="563468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СРОК не позднее следующего рабочего дня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дня издания приказа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заключения или прекращения договора ГПХ.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3677" y="2449272"/>
            <a:ext cx="39713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Переводы и другие кадровые мероприятия.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913865" y="1814670"/>
            <a:ext cx="1153298" cy="26361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53971" y="2269689"/>
            <a:ext cx="563468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Ежемесячно в срок не позднее 25 числа месяца, следующего за  месяцем, в котором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издан приказ (распоряжение)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913865" y="2435973"/>
            <a:ext cx="1153298" cy="26361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3"/>
          <p:cNvSpPr txBox="1">
            <a:spLocks/>
          </p:cNvSpPr>
          <p:nvPr/>
        </p:nvSpPr>
        <p:spPr>
          <a:xfrm>
            <a:off x="2171397" y="5831087"/>
            <a:ext cx="7776519" cy="496797"/>
          </a:xfrm>
          <a:prstGeom prst="rect">
            <a:avLst/>
          </a:prstGeom>
          <a:noFill/>
        </p:spPr>
        <p:txBody>
          <a:bodyPr vert="horz" lIns="100485" tIns="50243" rIns="100485" bIns="50243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Заголовок 3"/>
          <p:cNvSpPr txBox="1">
            <a:spLocks/>
          </p:cNvSpPr>
          <p:nvPr/>
        </p:nvSpPr>
        <p:spPr>
          <a:xfrm>
            <a:off x="2162432" y="281934"/>
            <a:ext cx="7776519" cy="496797"/>
          </a:xfrm>
          <a:prstGeom prst="rect">
            <a:avLst/>
          </a:prstGeom>
          <a:noFill/>
        </p:spPr>
        <p:txBody>
          <a:bodyPr vert="horz" lIns="100485" tIns="50243" rIns="100485" bIns="50243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253" y="2946584"/>
            <a:ext cx="10229850" cy="24384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384390" y="5286083"/>
            <a:ext cx="4799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отчета - не </a:t>
            </a:r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позднее рабочего дня, следующего за днем издания соответствующего приказа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8168734" y="5358090"/>
            <a:ext cx="1473668" cy="2803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9686601" y="4815912"/>
            <a:ext cx="702644" cy="64548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1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594" y="1412340"/>
            <a:ext cx="11097043" cy="1046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1.2. Сведения о страховом стаже на работников (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межрасчетная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«назначение пенсии»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698" y="2808356"/>
            <a:ext cx="397131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Сведения о страховом стаже на работников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межрасчетная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«назначение пенсии»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5379" y="2619546"/>
            <a:ext cx="5618203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запросу, в срок не позднее 3 календарных дней со дня поступления запроса СФР или обращения застрахованного лица.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нарушение 3-х дневного срока применяются финансовые санкции.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Из-за несвоевременного представления отчетности может привести к задержке в назначении пенсии и социальных выплат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591135" y="2946969"/>
            <a:ext cx="1153298" cy="26361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Прямоугольник 6"/>
          <p:cNvSpPr/>
          <p:nvPr/>
        </p:nvSpPr>
        <p:spPr>
          <a:xfrm>
            <a:off x="558523" y="4369528"/>
            <a:ext cx="1092526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1.3.  Сведения о заработной плате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778" y="5470863"/>
            <a:ext cx="3908611" cy="3077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Сведения о заработной плате работников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7742" y="4986769"/>
            <a:ext cx="5629836" cy="138499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Ежемесячно в срок не позднее 25 числа следующего месяца.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Этот подраздел сдают государственные (муниципальные) учреждения, которые ведут деятельность, определенную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приказом №900н.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644924" y="5501909"/>
            <a:ext cx="1153298" cy="26361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Прямоугольник 10"/>
          <p:cNvSpPr/>
          <p:nvPr/>
        </p:nvSpPr>
        <p:spPr>
          <a:xfrm>
            <a:off x="1767155" y="447346"/>
            <a:ext cx="9132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представления сведений формы ЕФС-1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0" y="0"/>
            <a:ext cx="773681" cy="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представления подраздела 1.1 формы ЕФС-1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839788" y="1294545"/>
            <a:ext cx="10636446" cy="1037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реорганизации юридического лица сдаете КМ «ПЕРЕИМЕНОВАНИЕ»</a:t>
            </a:r>
          </a:p>
          <a:p>
            <a:pPr algn="ctr"/>
            <a:endParaRPr lang="ru-RU" dirty="0"/>
          </a:p>
        </p:txBody>
      </p:sp>
      <p:pic>
        <p:nvPicPr>
          <p:cNvPr id="4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0" y="0"/>
            <a:ext cx="773681" cy="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2572871" y="4168588"/>
            <a:ext cx="636494" cy="117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46611" y="4589929"/>
            <a:ext cx="188259" cy="143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67235" y="3328826"/>
            <a:ext cx="462337" cy="821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26139" y="3647326"/>
            <a:ext cx="760288" cy="13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00108" y="3780890"/>
            <a:ext cx="729465" cy="102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835775" y="3215811"/>
            <a:ext cx="1726059" cy="174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Содержимое 17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17914" y="2637223"/>
            <a:ext cx="5722706" cy="343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Содержимое 27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821" y="2685909"/>
            <a:ext cx="5157787" cy="334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472518" y="3119718"/>
            <a:ext cx="573741" cy="12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72518" y="3290047"/>
            <a:ext cx="573741" cy="12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72518" y="3424518"/>
            <a:ext cx="573741" cy="12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750424" y="3576918"/>
            <a:ext cx="573741" cy="12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90447" y="3747247"/>
            <a:ext cx="573741" cy="12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359154" y="3128683"/>
            <a:ext cx="887506" cy="134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36663"/>
            <a:ext cx="10515600" cy="8255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294965"/>
            <a:ext cx="9296400" cy="204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2728" y="4275510"/>
            <a:ext cx="5940425" cy="228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26777" y="226031"/>
            <a:ext cx="919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Приостановление и возобновление в отчете ЕФС-1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0" y="0"/>
            <a:ext cx="773681" cy="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81449" y="763456"/>
            <a:ext cx="1030553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приостановлении трудового договора сдается при мобилизации или заключения контракта ЗЛ на военную службу.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сдачи отчета – не позднее рабочего дня, следующего за днем заключения или прекращения договора.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возобновлении трудовых отношений представляется КМ «Возобновление».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сотрудник, вернувшийся с СВО, будет уволен по соглашению сторон или по инициативе работника, то КМ «Возобновление» не сдается, можно представить только кадровое мероприятие «УВОЛЬНЕНИЕ».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54188" y="4572000"/>
            <a:ext cx="672353" cy="107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99011" y="4706470"/>
            <a:ext cx="672353" cy="107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81082" y="4814047"/>
            <a:ext cx="672353" cy="107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90047" y="5020235"/>
            <a:ext cx="672353" cy="107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67953" y="4912659"/>
            <a:ext cx="672353" cy="107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40824" y="4598893"/>
            <a:ext cx="1084729" cy="1075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9153" y="285729"/>
            <a:ext cx="8373035" cy="443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неполного рабочего дня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96900" y="1054100"/>
          <a:ext cx="111887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Лист" r:id="rId3" imgW="10934510" imgH="2095548" progId="Excel.Sheet.12">
                  <p:embed/>
                </p:oleObj>
              </mc:Choice>
              <mc:Fallback>
                <p:oleObj name="Лист" r:id="rId3" imgW="10934510" imgH="2095548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054100"/>
                        <a:ext cx="11188700" cy="209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трелка вправо 3"/>
          <p:cNvSpPr/>
          <p:nvPr/>
        </p:nvSpPr>
        <p:spPr>
          <a:xfrm rot="18490202">
            <a:off x="5974088" y="3240409"/>
            <a:ext cx="523876" cy="291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6712" y="3500438"/>
            <a:ext cx="11001452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указания в графе «Код выполняемой функции»:</a:t>
            </a:r>
          </a:p>
          <a:p>
            <a:pPr marL="342900" lvl="0" indent="-34290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«НЕПД»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 приеме (переводе) сотрудника на работу на условиях неполного рабочего дня;</a:t>
            </a:r>
          </a:p>
          <a:p>
            <a:pPr marL="342900" indent="-34290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«НЕПН»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 приеме (переводе) сотрудника на работу на условиях неполной рабочей недели;</a:t>
            </a:r>
          </a:p>
          <a:p>
            <a:pPr marL="342900" lvl="0" indent="-34290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ru-RU" b="1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«ДИСТ» - </a:t>
            </a:r>
            <a:r>
              <a:rPr lang="ru-RU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приеме (переводе) сотрудника на дистанционную (удаленную) работу;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отменен с 2026</a:t>
            </a:r>
          </a:p>
          <a:p>
            <a:pPr marL="342900" lvl="0" indent="-34290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ru-RU" b="1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strike="sngStrik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НДОМ» - </a:t>
            </a:r>
            <a:r>
              <a:rPr lang="ru-RU" strike="sngStrik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приеме (переводе) сотрудника на работу на дому</a:t>
            </a:r>
            <a:r>
              <a:rPr lang="ru-RU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отменен с 2026</a:t>
            </a:r>
            <a:endParaRPr lang="ru-RU" strike="sngStrike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ДГПХФЛНС»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«ДАВТФЛНС»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представлении сведений о договорах ГПХ, в соответствии с которыми страхователь обязан уплачивать страховые взносы на ОСС от несчастных случаев на производстве и профессиональных заболеваний.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46" y="6215082"/>
            <a:ext cx="5175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0" y="0"/>
            <a:ext cx="773681" cy="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0" y="0"/>
            <a:ext cx="773681" cy="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12108" y="365125"/>
            <a:ext cx="10528512" cy="1325563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Подлежат ли представлению в СФР сведения индивидуального (персонифицированного) учета в случае временного перевода работника?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374" y="1735068"/>
            <a:ext cx="11097043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Временная должность не подлежит отражению в сведениях о трудовой деятельности и информация о таком переводе в СФР не представляется.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 временный перевод становится постоянным, то информацию о таком переводе работника следует представлять в СФР по форме ЕФС-1.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0886" y="4191036"/>
            <a:ext cx="472169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Перевод с ОСНОВНОГО на СОВМЕСТИТЕЛЬСТВО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31435" y="5157815"/>
            <a:ext cx="472169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Перевод с СОВМЕСТИТЕЛЬСТВА на ОСНОВНОЙ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542420" y="4279662"/>
            <a:ext cx="1153298" cy="26361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4" name="Стрелка вправо 13"/>
          <p:cNvSpPr/>
          <p:nvPr/>
        </p:nvSpPr>
        <p:spPr>
          <a:xfrm>
            <a:off x="6561256" y="5110157"/>
            <a:ext cx="1153298" cy="26361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5" name="Прямоугольник 14"/>
          <p:cNvSpPr/>
          <p:nvPr/>
        </p:nvSpPr>
        <p:spPr>
          <a:xfrm>
            <a:off x="8357111" y="4211586"/>
            <a:ext cx="188622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НЕЛЬЗЯ!!!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55801" y="4996049"/>
            <a:ext cx="187987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16478" y="3269988"/>
            <a:ext cx="71199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Перевод с основного на совместителя и обратно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1064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ошибки при заполнении подраздела 1.1 формы ЕФС-1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5082" y="1264025"/>
            <a:ext cx="10148047" cy="223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50258" y="3738282"/>
            <a:ext cx="10649265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Вместо даты мероприятия в отчете указывают текущую дату, дату рождения ЗЛ, некорректную дату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Указанный лицевой счет ЗЛ упразднен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ОКЗ не заполнен (Если вид мероприятия принимает значение ПРИЕМ, ПЕРЕВОД, УСТАНОВЛЕНИЕ (ПРИСВОЕНИЕ), УВОЛЬНЕНИЕ, НАЧАЛО ДОГОВОРА ГПХ, ОКОНЧАНИЕ ДОГОВОРА ГПХ, ПРИОСТАНОВЛЕНИЕ или ВОЗОБНОВЛЕНИЕ и дата проведения мероприятия больше или равна 1 июля 2021 г., то должен быть обязательно заполнен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КодВФпоОКЗ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При отмене КМ указывают другой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UUID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При увольнении не указывают код причины увольнения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0" y="0"/>
            <a:ext cx="773681" cy="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1836</Words>
  <Application>Microsoft Office PowerPoint</Application>
  <PresentationFormat>Широкоэкранный</PresentationFormat>
  <Paragraphs>150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представления подраздела 1.1 формы ЕФС-1 </vt:lpstr>
      <vt:lpstr>   </vt:lpstr>
      <vt:lpstr>Презентация PowerPoint</vt:lpstr>
      <vt:lpstr>Подлежат ли представлению в СФР сведения индивидуального (персонифицированного) учета в случае временного перевода работника? </vt:lpstr>
      <vt:lpstr>Характерные ошибки при заполнении подраздела 1.1 формы ЕФС-1</vt:lpstr>
      <vt:lpstr>Ошибки в ФИО или СНИЛС </vt:lpstr>
      <vt:lpstr>Корректировка ранее представленных сведений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со страхователями через мессенджеры</vt:lpstr>
      <vt:lpstr>Презентация PowerPoint</vt:lpstr>
    </vt:vector>
  </TitlesOfParts>
  <Company>Пенсионный фонд РФ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 Афанасьев</dc:creator>
  <cp:lastModifiedBy>Степан Афанасьев</cp:lastModifiedBy>
  <cp:revision>186</cp:revision>
  <dcterms:created xsi:type="dcterms:W3CDTF">2024-11-20T01:59:13Z</dcterms:created>
  <dcterms:modified xsi:type="dcterms:W3CDTF">2026-03-23T08:24:55Z</dcterms:modified>
</cp:coreProperties>
</file>